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9" name="Shape 17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111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2pPr>
            <a:lvl3pPr marL="1746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3pPr>
            <a:lvl4pPr marL="2381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4pPr>
            <a:lvl5pPr marL="3016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70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 defTabSz="2438337"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71" name="Body Level One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172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hyperlink" Target="https://www.nationaltheatre.org.uk/productions/grenfell-in-the-words-of-survivors/" TargetMode="External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1.tif"/><Relationship Id="rId4" Type="http://schemas.openxmlformats.org/officeDocument/2006/relationships/image" Target="../media/image4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1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video" Target="../media/media1.mp4"/><Relationship Id="rId5" Type="http://schemas.microsoft.com/office/2007/relationships/media" Target="../media/media1.mp4"/><Relationship Id="rId6" Type="http://schemas.openxmlformats.org/officeDocument/2006/relationships/image" Target="../media/image8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2.tif"/><Relationship Id="rId4" Type="http://schemas.openxmlformats.org/officeDocument/2006/relationships/image" Target="../media/image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video" Target="https://www.youtube.com/embed/39JSv-n_W5U?feature=oembed" TargetMode="External"/><Relationship Id="rId4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video" Target="../media/media1.mp4"/><Relationship Id="rId5" Type="http://schemas.microsoft.com/office/2007/relationships/media" Target="../media/media1.mp4"/><Relationship Id="rId6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TIE-Logo-small.png" descr="TIE-Logo-smal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17355" y="10896420"/>
            <a:ext cx="2949289" cy="2069127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Portraits in the style of David Hockney"/>
          <p:cNvSpPr txBox="1"/>
          <p:nvPr>
            <p:ph type="title"/>
          </p:nvPr>
        </p:nvSpPr>
        <p:spPr>
          <a:xfrm>
            <a:off x="2977305" y="4318568"/>
            <a:ext cx="18429390" cy="2404622"/>
          </a:xfrm>
          <a:prstGeom prst="rect">
            <a:avLst/>
          </a:prstGeom>
        </p:spPr>
        <p:txBody>
          <a:bodyPr/>
          <a:lstStyle>
            <a:lvl1pPr algn="ctr">
              <a:defRPr b="0" spc="-200" sz="7500">
                <a:solidFill>
                  <a:srgbClr val="884693"/>
                </a:solidFill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Understanding Verbatim Theatre: Lesson 3</a:t>
            </a:r>
          </a:p>
        </p:txBody>
      </p:sp>
      <p:sp>
        <p:nvSpPr>
          <p:cNvPr id="183" name="A Fine Art unit project for Third Level Art &amp; Design"/>
          <p:cNvSpPr txBox="1"/>
          <p:nvPr>
            <p:ph type="body" sz="quarter" idx="1"/>
          </p:nvPr>
        </p:nvSpPr>
        <p:spPr>
          <a:xfrm>
            <a:off x="5190032" y="6806310"/>
            <a:ext cx="14003936" cy="2591121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lnSpc>
                <a:spcPct val="150000"/>
              </a:lnSpc>
              <a:defRPr b="0" sz="4000">
                <a:solidFill>
                  <a:srgbClr val="884693"/>
                </a:solidFill>
                <a:latin typeface="Oxygen Regular"/>
                <a:ea typeface="Oxygen Regular"/>
                <a:cs typeface="Oxygen Regular"/>
                <a:sym typeface="Oxygen Regular"/>
              </a:defRPr>
            </a:lvl1pPr>
          </a:lstStyle>
          <a:p>
            <a:pPr/>
            <a:r>
              <a:t>Performing Arts Education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Education"/>
          <p:cNvSpPr txBox="1"/>
          <p:nvPr/>
        </p:nvSpPr>
        <p:spPr>
          <a:xfrm>
            <a:off x="1275743" y="267553"/>
            <a:ext cx="11865642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Ethical Practice</a:t>
            </a:r>
          </a:p>
        </p:txBody>
      </p:sp>
      <p:sp>
        <p:nvSpPr>
          <p:cNvPr id="215" name="The life and major works of David Hockney"/>
          <p:cNvSpPr txBox="1"/>
          <p:nvPr/>
        </p:nvSpPr>
        <p:spPr>
          <a:xfrm>
            <a:off x="1269857" y="8763000"/>
            <a:ext cx="20540659" cy="2553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Find all the ways Gillian Slovo and her team made this new verbatim play ethical.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4572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Why is ethical practice important?</a:t>
            </a:r>
          </a:p>
        </p:txBody>
      </p:sp>
      <p:pic>
        <p:nvPicPr>
          <p:cNvPr id="216" name="pasted-movie.png" descr="pasted-movie.png">
            <a:hlinkClick r:id="rId3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3527" y="2399612"/>
            <a:ext cx="24451054" cy="5213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TIE-icon-Yellow.png" descr="TIE-icon-Yellow.png"/>
          <p:cNvPicPr>
            <a:picLocks noChangeAspect="1"/>
          </p:cNvPicPr>
          <p:nvPr/>
        </p:nvPicPr>
        <p:blipFill>
          <a:blip r:embed="rId5">
            <a:extLst/>
          </a:blip>
          <a:srcRect l="0" t="57" r="0" b="57"/>
          <a:stretch>
            <a:fillRect/>
          </a:stretch>
        </p:blipFill>
        <p:spPr>
          <a:xfrm>
            <a:off x="22674949" y="11998157"/>
            <a:ext cx="1340998" cy="1340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Education"/>
          <p:cNvSpPr txBox="1"/>
          <p:nvPr/>
        </p:nvSpPr>
        <p:spPr>
          <a:xfrm>
            <a:off x="1275743" y="267553"/>
            <a:ext cx="11865642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Ethical Practice</a:t>
            </a:r>
          </a:p>
        </p:txBody>
      </p:sp>
      <p:sp>
        <p:nvSpPr>
          <p:cNvPr id="220" name="The life and major works of David Hockney"/>
          <p:cNvSpPr txBox="1"/>
          <p:nvPr/>
        </p:nvSpPr>
        <p:spPr>
          <a:xfrm>
            <a:off x="13204356" y="4573033"/>
            <a:ext cx="10452965" cy="5045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indent="0" defTabSz="8255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Imagine you were in charge of the ethics for The Laramie Project.</a:t>
            </a:r>
          </a:p>
          <a:p>
            <a:pPr lvl="1" indent="0" defTabSz="8255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What would you do?</a:t>
            </a:r>
          </a:p>
          <a:p>
            <a:pPr lvl="1" indent="0" defTabSz="8255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0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What problems may you encounter? What solutions would you provide?</a:t>
            </a:r>
          </a:p>
        </p:txBody>
      </p:sp>
      <p:pic>
        <p:nvPicPr>
          <p:cNvPr id="22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434921"/>
            <a:ext cx="12351919" cy="123893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TIE-icon-Yellow.png" descr="TIE-icon-Yellow.png"/>
          <p:cNvPicPr>
            <a:picLocks noChangeAspect="1"/>
          </p:cNvPicPr>
          <p:nvPr/>
        </p:nvPicPr>
        <p:blipFill>
          <a:blip r:embed="rId4">
            <a:extLst/>
          </a:blip>
          <a:srcRect l="0" t="57" r="0" b="57"/>
          <a:stretch>
            <a:fillRect/>
          </a:stretch>
        </p:blipFill>
        <p:spPr>
          <a:xfrm>
            <a:off x="22674949" y="11998157"/>
            <a:ext cx="1340998" cy="1340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TIE-icon-Yellow.png" descr="TIE-icon-Yellow.png"/>
          <p:cNvPicPr>
            <a:picLocks noChangeAspect="1"/>
          </p:cNvPicPr>
          <p:nvPr/>
        </p:nvPicPr>
        <p:blipFill>
          <a:blip r:embed="rId3">
            <a:extLst/>
          </a:blip>
          <a:srcRect l="0" t="57" r="0" b="57"/>
          <a:stretch>
            <a:fillRect/>
          </a:stretch>
        </p:blipFill>
        <p:spPr>
          <a:xfrm>
            <a:off x="22674949" y="11998157"/>
            <a:ext cx="1340998" cy="1340998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Learning Intentions:…"/>
          <p:cNvSpPr txBox="1"/>
          <p:nvPr/>
        </p:nvSpPr>
        <p:spPr>
          <a:xfrm>
            <a:off x="1072567" y="827148"/>
            <a:ext cx="22238866" cy="11406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825500">
              <a:lnSpc>
                <a:spcPct val="120000"/>
              </a:lnSpc>
              <a:spcBef>
                <a:spcPts val="0"/>
              </a:spcBef>
              <a:defRPr sz="70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Learning Intentions: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about different types of devising techniques.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more about dramatic purpose.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about ethical practice when creating theatre.</a:t>
            </a:r>
          </a:p>
          <a:p>
            <a:pPr defTabSz="825500">
              <a:lnSpc>
                <a:spcPct val="120000"/>
              </a:lnSpc>
              <a:spcBef>
                <a:spcPts val="0"/>
              </a:spcBef>
              <a:defRPr sz="4500">
                <a:solidFill>
                  <a:srgbClr val="884693"/>
                </a:solidFill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825500">
              <a:lnSpc>
                <a:spcPct val="120000"/>
              </a:lnSpc>
              <a:spcBef>
                <a:spcPts val="0"/>
              </a:spcBef>
              <a:defRPr sz="70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Success Criteria:</a:t>
            </a:r>
            <a:endParaRPr>
              <a:solidFill>
                <a:srgbClr val="7F498F"/>
              </a:solidFill>
            </a:endParaRP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understand how to think about purpose when I am devising work.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identify the dramatic purpose of a script that uses verbatim text.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understand what ethics are and how they are important when creating verbatim work.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evaluate my learning about ethics in verbatim work, looking for solutions to arising problems.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TIE-icon-Yellow.png" descr="TIE-icon-Yellow.png"/>
          <p:cNvPicPr>
            <a:picLocks noChangeAspect="1"/>
          </p:cNvPicPr>
          <p:nvPr/>
        </p:nvPicPr>
        <p:blipFill>
          <a:blip r:embed="rId3">
            <a:extLst/>
          </a:blip>
          <a:srcRect l="0" t="57" r="0" b="57"/>
          <a:stretch>
            <a:fillRect/>
          </a:stretch>
        </p:blipFill>
        <p:spPr>
          <a:xfrm>
            <a:off x="22674948" y="11998157"/>
            <a:ext cx="1340999" cy="1340999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Learning Intentions:…"/>
          <p:cNvSpPr txBox="1"/>
          <p:nvPr/>
        </p:nvSpPr>
        <p:spPr>
          <a:xfrm>
            <a:off x="1072567" y="827148"/>
            <a:ext cx="22238866" cy="11406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825500">
              <a:lnSpc>
                <a:spcPct val="120000"/>
              </a:lnSpc>
              <a:spcBef>
                <a:spcPts val="0"/>
              </a:spcBef>
              <a:defRPr sz="70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Learning Intentions: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about different types of devising techniques.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more about dramatic purpose.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about ethical practice when creating theatre.</a:t>
            </a:r>
          </a:p>
          <a:p>
            <a:pPr defTabSz="825500">
              <a:lnSpc>
                <a:spcPct val="120000"/>
              </a:lnSpc>
              <a:spcBef>
                <a:spcPts val="0"/>
              </a:spcBef>
              <a:defRPr sz="4500">
                <a:solidFill>
                  <a:srgbClr val="884693"/>
                </a:solidFill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825500">
              <a:lnSpc>
                <a:spcPct val="120000"/>
              </a:lnSpc>
              <a:spcBef>
                <a:spcPts val="0"/>
              </a:spcBef>
              <a:defRPr sz="70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Success Criteria:</a:t>
            </a:r>
            <a:endParaRPr>
              <a:solidFill>
                <a:srgbClr val="7F498F"/>
              </a:solidFill>
            </a:endParaRP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understand how to think about purpose when I am devising work.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identify the dramatic purpose of a script that uses verbatim text.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understand what ethics are and how they are important when creating verbatim work.</a:t>
            </a:r>
          </a:p>
          <a:p>
            <a:pPr marL="571500" indent="-571500" defTabSz="825500">
              <a:lnSpc>
                <a:spcPct val="120000"/>
              </a:lnSpc>
              <a:spcBef>
                <a:spcPts val="0"/>
              </a:spcBef>
              <a:buSzPct val="123000"/>
              <a:buChar char="•"/>
              <a:defRPr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evaluate my learning about ethics in verbatim work, looking for solutions to arising problems.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Biography"/>
          <p:cNvSpPr txBox="1"/>
          <p:nvPr>
            <p:ph type="title"/>
          </p:nvPr>
        </p:nvSpPr>
        <p:spPr>
          <a:xfrm>
            <a:off x="966685" y="2377121"/>
            <a:ext cx="20572242" cy="4147571"/>
          </a:xfrm>
          <a:prstGeom prst="rect">
            <a:avLst/>
          </a:prstGeom>
        </p:spPr>
        <p:txBody>
          <a:bodyPr/>
          <a:lstStyle>
            <a:lvl1pPr>
              <a:defRPr b="0" spc="-276" sz="12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Socially Engaged Theatre</a:t>
            </a:r>
          </a:p>
        </p:txBody>
      </p:sp>
      <p:sp>
        <p:nvSpPr>
          <p:cNvPr id="189" name="The life and major works of David Hockney"/>
          <p:cNvSpPr txBox="1"/>
          <p:nvPr>
            <p:ph type="body" sz="half" idx="1"/>
          </p:nvPr>
        </p:nvSpPr>
        <p:spPr>
          <a:xfrm>
            <a:off x="1088532" y="7566090"/>
            <a:ext cx="18274590" cy="6066107"/>
          </a:xfrm>
          <a:prstGeom prst="rect">
            <a:avLst/>
          </a:prstGeom>
        </p:spPr>
        <p:txBody>
          <a:bodyPr lIns="50800" tIns="50800" rIns="50800" bIns="50800"/>
          <a:lstStyle/>
          <a:p>
            <a:pPr>
              <a:defRPr b="0"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In the last section, you learned that some theatre makers create verbatim work to comment on a social issue in society. In this section, we will consider how we make theatre based on social issues. </a:t>
            </a:r>
          </a:p>
          <a:p>
            <a:pPr>
              <a:defRPr b="0"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You will: </a:t>
            </a:r>
            <a:br/>
          </a:p>
          <a:p>
            <a:pPr marL="508000" indent="-508000">
              <a:buSzPct val="123000"/>
              <a:buChar char="•"/>
              <a:defRPr b="0"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Be introduced to the term ‘socially engaged theatre’.</a:t>
            </a:r>
          </a:p>
          <a:p>
            <a:pPr marL="508000" indent="-508000">
              <a:buSzPct val="123000"/>
              <a:buChar char="•"/>
              <a:defRPr b="0"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Think about the ethical issues involved when using real people’s words.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Education"/>
          <p:cNvSpPr txBox="1"/>
          <p:nvPr/>
        </p:nvSpPr>
        <p:spPr>
          <a:xfrm>
            <a:off x="1275743" y="267553"/>
            <a:ext cx="11865642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What is Socially Engaged Theatre?</a:t>
            </a:r>
          </a:p>
        </p:txBody>
      </p:sp>
      <p:sp>
        <p:nvSpPr>
          <p:cNvPr id="192" name="The life and major works of David Hockney"/>
          <p:cNvSpPr txBox="1"/>
          <p:nvPr/>
        </p:nvSpPr>
        <p:spPr>
          <a:xfrm>
            <a:off x="1270000" y="2540000"/>
            <a:ext cx="20540658" cy="8770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‘Socially engaged theatre’ is work that is created with, by, or for diverse and often marginalised groups.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In the UK this is also referred to as ‘applied theatre’.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The themes and issues addressed in this type of theatre are socially or politically relevant to the group the work is by or aimed at.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The dramatic purpose of socially engaged theatre is to make a positive contribution to community action, justice, and/or social change. This could be to highlight issues, to educate people, to evoke change, etc.</a:t>
            </a:r>
          </a:p>
        </p:txBody>
      </p:sp>
      <p:pic>
        <p:nvPicPr>
          <p:cNvPr id="193" name="TIE-icon-Yellow.png" descr="TIE-icon-Yellow.png"/>
          <p:cNvPicPr>
            <a:picLocks noChangeAspect="1"/>
          </p:cNvPicPr>
          <p:nvPr/>
        </p:nvPicPr>
        <p:blipFill>
          <a:blip r:embed="rId3">
            <a:extLst/>
          </a:blip>
          <a:srcRect l="0" t="57" r="0" b="57"/>
          <a:stretch>
            <a:fillRect/>
          </a:stretch>
        </p:blipFill>
        <p:spPr>
          <a:xfrm>
            <a:off x="22674949" y="11998157"/>
            <a:ext cx="1340998" cy="1340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Education"/>
          <p:cNvSpPr txBox="1"/>
          <p:nvPr/>
        </p:nvSpPr>
        <p:spPr>
          <a:xfrm>
            <a:off x="1275743" y="267553"/>
            <a:ext cx="11865642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The Laramie Project - Dramatic Purpose</a:t>
            </a:r>
          </a:p>
        </p:txBody>
      </p:sp>
      <p:sp>
        <p:nvSpPr>
          <p:cNvPr id="196" name="The life and major works of David Hockney"/>
          <p:cNvSpPr txBox="1"/>
          <p:nvPr/>
        </p:nvSpPr>
        <p:spPr>
          <a:xfrm>
            <a:off x="1397000" y="4000500"/>
            <a:ext cx="9164652" cy="572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indent="0" defTabSz="808990">
              <a:lnSpc>
                <a:spcPct val="120000"/>
              </a:lnSpc>
              <a:spcBef>
                <a:spcPts val="0"/>
              </a:spcBef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Think back to The Laramie Project.</a:t>
            </a:r>
          </a:p>
          <a:p>
            <a:pPr lvl="1" indent="0" defTabSz="808990">
              <a:lnSpc>
                <a:spcPct val="120000"/>
              </a:lnSpc>
              <a:spcBef>
                <a:spcPts val="0"/>
              </a:spcBef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marL="1095248" indent="-497840" defTabSz="80899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What makes this piece of theatre socially engaged?</a:t>
            </a:r>
          </a:p>
          <a:p>
            <a:pPr lvl="1" marL="1095248" indent="-497840" defTabSz="80899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marL="1095248" indent="-497840" defTabSz="80899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What would you say is the dramatic purpose of The Laramie Project?</a:t>
            </a:r>
          </a:p>
        </p:txBody>
      </p:sp>
      <p:pic>
        <p:nvPicPr>
          <p:cNvPr id="197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016125" y="1397098"/>
            <a:ext cx="12427337" cy="124649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Education"/>
          <p:cNvSpPr txBox="1"/>
          <p:nvPr/>
        </p:nvSpPr>
        <p:spPr>
          <a:xfrm>
            <a:off x="1275743" y="267553"/>
            <a:ext cx="12479675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Identifying Dramatic Purpose</a:t>
            </a:r>
          </a:p>
        </p:txBody>
      </p:sp>
      <p:sp>
        <p:nvSpPr>
          <p:cNvPr id="200" name="The life and major works of David Hockney"/>
          <p:cNvSpPr txBox="1"/>
          <p:nvPr/>
        </p:nvSpPr>
        <p:spPr>
          <a:xfrm>
            <a:off x="1306211" y="4422471"/>
            <a:ext cx="13483806" cy="48710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indent="0" defTabSz="808990">
              <a:lnSpc>
                <a:spcPct val="120000"/>
              </a:lnSpc>
              <a:spcBef>
                <a:spcPts val="0"/>
              </a:spcBef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Watch this video.</a:t>
            </a:r>
          </a:p>
          <a:p>
            <a:pPr lvl="1" indent="0" defTabSz="808990">
              <a:lnSpc>
                <a:spcPct val="120000"/>
              </a:lnSpc>
              <a:spcBef>
                <a:spcPts val="0"/>
              </a:spcBef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marL="1095248" indent="-497840" defTabSz="80899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What do you think the dramatic purpose of this play is?</a:t>
            </a:r>
          </a:p>
          <a:p>
            <a:pPr lvl="1" marL="1095248" indent="-497840" defTabSz="80899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marL="1095248" indent="-497840" defTabSz="80899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92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Why is this play socially engaged?</a:t>
            </a:r>
          </a:p>
        </p:txBody>
      </p:sp>
      <p:pic>
        <p:nvPicPr>
          <p:cNvPr id="201" name="NT-Grenfell.MP4" descr="NT-Grenfell.MP4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6594573" y="-63086"/>
            <a:ext cx="7842458" cy="139421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31" fill="hold"/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0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0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0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Education"/>
          <p:cNvSpPr txBox="1"/>
          <p:nvPr/>
        </p:nvSpPr>
        <p:spPr>
          <a:xfrm>
            <a:off x="1275743" y="267553"/>
            <a:ext cx="11865642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Ethics</a:t>
            </a:r>
          </a:p>
        </p:txBody>
      </p:sp>
      <p:sp>
        <p:nvSpPr>
          <p:cNvPr id="204" name="The life and major works of David Hockney"/>
          <p:cNvSpPr txBox="1"/>
          <p:nvPr/>
        </p:nvSpPr>
        <p:spPr>
          <a:xfrm>
            <a:off x="10969972" y="1736929"/>
            <a:ext cx="12174585" cy="12326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‘Grenfell: in the words of survivors’ is a new verbatim play by Gillian Slovo.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It premiered at the National Theatre, London, in July 2023. 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Like 'The Laramie Project’, it was written using interviews with real people and was a direct response to an event.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Slovo was very careful with people’s feelings when she was creating it. She took an ethical approach to the play’s creation.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Ethics are very important in verbatim theatre. </a:t>
            </a:r>
          </a:p>
        </p:txBody>
      </p:sp>
      <p:pic>
        <p:nvPicPr>
          <p:cNvPr id="20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9892" y="3340747"/>
            <a:ext cx="10559100" cy="7034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TIE-icon-Yellow.png" descr="TIE-icon-Yellow.png"/>
          <p:cNvPicPr>
            <a:picLocks noChangeAspect="1"/>
          </p:cNvPicPr>
          <p:nvPr/>
        </p:nvPicPr>
        <p:blipFill>
          <a:blip r:embed="rId4">
            <a:extLst/>
          </a:blip>
          <a:srcRect l="0" t="57" r="0" b="57"/>
          <a:stretch>
            <a:fillRect/>
          </a:stretch>
        </p:blipFill>
        <p:spPr>
          <a:xfrm>
            <a:off x="22674949" y="11998157"/>
            <a:ext cx="1340998" cy="1340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The Ethics of Verbatim Theatre | National Theatre" descr="The Ethics of Verbatim Theatre | National Theatre"/>
          <p:cNvPicPr>
            <a:picLocks noChangeAspect="0"/>
          </p:cNvPicPr>
          <p:nvPr>
            <a:videoFile xmlns:mc="http://schemas.openxmlformats.org/markup-compatibility/2006" xmlns:aiw="http://developer.apple.com/namespaces/iwork" r:link="rId3" mc:Ignorable="aiw" aiw:title="The Ethics of Verbatim Theatre | National Theatre" aiw:author="National Theatre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1642" y="-4893"/>
            <a:ext cx="24401395" cy="1372578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8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0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0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Education"/>
          <p:cNvSpPr txBox="1"/>
          <p:nvPr/>
        </p:nvSpPr>
        <p:spPr>
          <a:xfrm>
            <a:off x="1275743" y="267553"/>
            <a:ext cx="12479675" cy="98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Identifying Ethics</a:t>
            </a:r>
          </a:p>
        </p:txBody>
      </p:sp>
      <p:sp>
        <p:nvSpPr>
          <p:cNvPr id="211" name="The life and major works of David Hockney"/>
          <p:cNvSpPr txBox="1"/>
          <p:nvPr/>
        </p:nvSpPr>
        <p:spPr>
          <a:xfrm>
            <a:off x="1270000" y="3810000"/>
            <a:ext cx="13076846" cy="6217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Let’s watch this video again.</a:t>
            </a:r>
          </a:p>
          <a:p>
            <a:pPr lvl="1" indent="0"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marL="1117600" indent="-508000" defTabSz="8255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What steps do you think Gillian Slovo had to take to ensure her play was ethically made?</a:t>
            </a:r>
          </a:p>
          <a:p>
            <a:pPr lvl="1" marL="1117600" indent="-508000" defTabSz="8255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lvl="1" marL="1117600" indent="-508000" defTabSz="8255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How do you think these ethical principles relate to audiences watching the play?</a:t>
            </a:r>
          </a:p>
        </p:txBody>
      </p:sp>
      <p:pic>
        <p:nvPicPr>
          <p:cNvPr id="212" name="NT-Grenfell.MP4" descr="NT-Grenfell.MP4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6594573" y="-29213"/>
            <a:ext cx="7804351" cy="138744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31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12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1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